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tags/tag5.xml" ContentType="application/vnd.openxmlformats-officedocument.presentationml.tags+xml"/>
  <Override PartName="/ppt/notesSlides/notesSlide7.xml" ContentType="application/vnd.openxmlformats-officedocument.presentationml.notesSlide+xml"/>
  <Override PartName="/ppt/tags/tag6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7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7" r:id="rId2"/>
    <p:sldId id="298" r:id="rId3"/>
    <p:sldId id="300" r:id="rId4"/>
    <p:sldId id="303" r:id="rId5"/>
    <p:sldId id="304" r:id="rId6"/>
    <p:sldId id="277" r:id="rId7"/>
    <p:sldId id="278" r:id="rId8"/>
    <p:sldId id="279" r:id="rId9"/>
    <p:sldId id="280" r:id="rId10"/>
    <p:sldId id="305" r:id="rId11"/>
    <p:sldId id="306" r:id="rId12"/>
    <p:sldId id="268" r:id="rId13"/>
  </p:sldIdLst>
  <p:sldSz cx="10972800" cy="6172200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65" autoAdjust="0"/>
    <p:restoredTop sz="94598" autoAdjust="0"/>
  </p:normalViewPr>
  <p:slideViewPr>
    <p:cSldViewPr snapToGrid="0">
      <p:cViewPr varScale="1">
        <p:scale>
          <a:sx n="98" d="100"/>
          <a:sy n="98" d="100"/>
        </p:scale>
        <p:origin x="-810" y="-96"/>
      </p:cViewPr>
      <p:guideLst>
        <p:guide orient="horz" pos="1944"/>
        <p:guide pos="345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06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171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82BB30-128F-458F-BC17-814322A2352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1973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 txBox="1">
            <a:spLocks noGrp="1" noChangeArrowheads="1"/>
          </p:cNvSpPr>
          <p:nvPr/>
        </p:nvSpPr>
        <p:spPr bwMode="auto">
          <a:xfrm>
            <a:off x="5265015" y="14028568"/>
            <a:ext cx="4029282" cy="739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5644" tIns="67820" rIns="135644" bIns="67820" anchor="b"/>
          <a:lstStyle/>
          <a:p>
            <a:pPr defTabSz="1353959"/>
            <a:fld id="{BDFEC6E6-BCD5-4F32-85F3-FB692D89CDBC}" type="slidenum">
              <a:rPr lang="en-US">
                <a:solidFill>
                  <a:srgbClr val="000000"/>
                </a:solidFill>
              </a:rPr>
              <a:pPr defTabSz="1353959"/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35644" tIns="67820" rIns="135644" bIns="67820"/>
          <a:lstStyle/>
          <a:p>
            <a:pPr marL="0" lvl="1" defTabSz="1349472" eaLnBrk="1" hangingPunct="1">
              <a:defRPr/>
            </a:pPr>
            <a:endParaRPr lang="en-US" sz="2400" dirty="0"/>
          </a:p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 txBox="1">
            <a:spLocks noGrp="1" noChangeArrowheads="1"/>
          </p:cNvSpPr>
          <p:nvPr/>
        </p:nvSpPr>
        <p:spPr bwMode="auto">
          <a:xfrm>
            <a:off x="5265015" y="14028568"/>
            <a:ext cx="4029282" cy="739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5644" tIns="67820" rIns="135644" bIns="67820" anchor="b"/>
          <a:lstStyle/>
          <a:p>
            <a:pPr defTabSz="1353959"/>
            <a:fld id="{BDFEC6E6-BCD5-4F32-85F3-FB692D89CDBC}" type="slidenum">
              <a:rPr lang="en-US">
                <a:solidFill>
                  <a:srgbClr val="000000"/>
                </a:solidFill>
              </a:rPr>
              <a:pPr defTabSz="1353959"/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35644" tIns="67820" rIns="135644" bIns="67820"/>
          <a:lstStyle/>
          <a:p>
            <a:pPr marL="0" lvl="1" defTabSz="1349472" eaLnBrk="1" hangingPunct="1">
              <a:defRPr/>
            </a:pPr>
            <a:endParaRPr lang="en-US" sz="2400" dirty="0"/>
          </a:p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 txBox="1">
            <a:spLocks noGrp="1" noChangeArrowheads="1"/>
          </p:cNvSpPr>
          <p:nvPr/>
        </p:nvSpPr>
        <p:spPr bwMode="auto">
          <a:xfrm>
            <a:off x="5265015" y="14028568"/>
            <a:ext cx="4029282" cy="739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5644" tIns="67820" rIns="135644" bIns="67820" anchor="b"/>
          <a:lstStyle/>
          <a:p>
            <a:pPr defTabSz="1353959"/>
            <a:fld id="{BDFEC6E6-BCD5-4F32-85F3-FB692D89CDBC}" type="slidenum">
              <a:rPr lang="en-US">
                <a:solidFill>
                  <a:srgbClr val="000000"/>
                </a:solidFill>
              </a:rPr>
              <a:pPr defTabSz="1353959"/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35644" tIns="67820" rIns="135644" bIns="67820"/>
          <a:lstStyle/>
          <a:p>
            <a:pPr marL="0" lvl="1" defTabSz="1349472" eaLnBrk="1" hangingPunct="1">
              <a:defRPr/>
            </a:pPr>
            <a:endParaRPr lang="en-US" sz="2400" dirty="0"/>
          </a:p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82BB30-128F-458F-BC17-814322A2352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197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 txBox="1">
            <a:spLocks noGrp="1" noChangeArrowheads="1"/>
          </p:cNvSpPr>
          <p:nvPr/>
        </p:nvSpPr>
        <p:spPr bwMode="auto">
          <a:xfrm>
            <a:off x="5265015" y="14028568"/>
            <a:ext cx="4029282" cy="739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5644" tIns="67820" rIns="135644" bIns="67820" anchor="b"/>
          <a:lstStyle/>
          <a:p>
            <a:pPr defTabSz="1353959"/>
            <a:fld id="{BDFEC6E6-BCD5-4F32-85F3-FB692D89CDBC}" type="slidenum">
              <a:rPr lang="en-US">
                <a:solidFill>
                  <a:srgbClr val="000000"/>
                </a:solidFill>
              </a:rPr>
              <a:pPr defTabSz="1353959"/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35644" tIns="67820" rIns="135644" bIns="67820"/>
          <a:lstStyle/>
          <a:p>
            <a:pPr marL="0" lvl="1" defTabSz="1349472" eaLnBrk="1" hangingPunct="1">
              <a:defRPr/>
            </a:pPr>
            <a:endParaRPr lang="en-US" sz="2400" dirty="0"/>
          </a:p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 txBox="1">
            <a:spLocks noGrp="1" noChangeArrowheads="1"/>
          </p:cNvSpPr>
          <p:nvPr/>
        </p:nvSpPr>
        <p:spPr bwMode="auto">
          <a:xfrm>
            <a:off x="5265015" y="14028568"/>
            <a:ext cx="4029282" cy="739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5644" tIns="67820" rIns="135644" bIns="67820" anchor="b"/>
          <a:lstStyle/>
          <a:p>
            <a:pPr defTabSz="1353959"/>
            <a:fld id="{BDFEC6E6-BCD5-4F32-85F3-FB692D89CDBC}" type="slidenum">
              <a:rPr lang="en-US">
                <a:solidFill>
                  <a:srgbClr val="000000"/>
                </a:solidFill>
              </a:rPr>
              <a:pPr defTabSz="1353959"/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35644" tIns="67820" rIns="135644" bIns="67820"/>
          <a:lstStyle/>
          <a:p>
            <a:pPr marL="0" lvl="1" defTabSz="1349472" eaLnBrk="1" hangingPunct="1">
              <a:defRPr/>
            </a:pPr>
            <a:endParaRPr lang="en-US" sz="2400" dirty="0"/>
          </a:p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 txBox="1">
            <a:spLocks noGrp="1" noChangeArrowheads="1"/>
          </p:cNvSpPr>
          <p:nvPr/>
        </p:nvSpPr>
        <p:spPr bwMode="auto">
          <a:xfrm>
            <a:off x="5265015" y="14028568"/>
            <a:ext cx="4029282" cy="739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5644" tIns="67820" rIns="135644" bIns="67820" anchor="b"/>
          <a:lstStyle/>
          <a:p>
            <a:pPr defTabSz="1353959"/>
            <a:fld id="{BDFEC6E6-BCD5-4F32-85F3-FB692D89CDBC}" type="slidenum">
              <a:rPr lang="en-US">
                <a:solidFill>
                  <a:srgbClr val="000000"/>
                </a:solidFill>
              </a:rPr>
              <a:pPr defTabSz="1353959"/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35644" tIns="67820" rIns="135644" bIns="67820"/>
          <a:lstStyle/>
          <a:p>
            <a:pPr marL="0" lvl="1" defTabSz="1349472" eaLnBrk="1" hangingPunct="1">
              <a:defRPr/>
            </a:pPr>
            <a:endParaRPr lang="en-US" sz="2400" dirty="0"/>
          </a:p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 txBox="1">
            <a:spLocks noGrp="1" noChangeArrowheads="1"/>
          </p:cNvSpPr>
          <p:nvPr/>
        </p:nvSpPr>
        <p:spPr bwMode="auto">
          <a:xfrm>
            <a:off x="5265015" y="14028568"/>
            <a:ext cx="4029282" cy="739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5644" tIns="67820" rIns="135644" bIns="67820" anchor="b"/>
          <a:lstStyle/>
          <a:p>
            <a:pPr defTabSz="1353959"/>
            <a:fld id="{BDFEC6E6-BCD5-4F32-85F3-FB692D89CDBC}" type="slidenum">
              <a:rPr lang="en-US">
                <a:solidFill>
                  <a:srgbClr val="000000"/>
                </a:solidFill>
              </a:rPr>
              <a:pPr defTabSz="1353959"/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35644" tIns="67820" rIns="135644" bIns="67820"/>
          <a:lstStyle/>
          <a:p>
            <a:pPr marL="0" lvl="1" defTabSz="1349472" eaLnBrk="1" hangingPunct="1">
              <a:defRPr/>
            </a:pPr>
            <a:endParaRPr lang="en-US" sz="2400" dirty="0"/>
          </a:p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82BB30-128F-458F-BC17-814322A2352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197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1480" y="1748790"/>
            <a:ext cx="10149840" cy="1323023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" y="3328987"/>
            <a:ext cx="10149840" cy="133731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70520" y="5434965"/>
            <a:ext cx="256032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45745"/>
            <a:ext cx="3609976" cy="1045845"/>
          </a:xfrm>
        </p:spPr>
        <p:txBody>
          <a:bodyPr anchor="b"/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0060" y="245745"/>
            <a:ext cx="6134100" cy="5267802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" y="1291590"/>
            <a:ext cx="3609976" cy="4221957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746" y="4320540"/>
            <a:ext cx="6583680" cy="510064"/>
          </a:xfrm>
        </p:spPr>
        <p:txBody>
          <a:bodyPr anchor="b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0746" y="551498"/>
            <a:ext cx="6583680" cy="37033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0746" y="4830604"/>
            <a:ext cx="6583680" cy="72437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1476" y="128588"/>
            <a:ext cx="2569844" cy="5162074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8130" y="128588"/>
            <a:ext cx="7530466" cy="5162074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972800" cy="61722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1480" y="1748790"/>
            <a:ext cx="10149840" cy="1323023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" y="3328987"/>
            <a:ext cx="10149840" cy="133731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70520" y="5434965"/>
            <a:ext cx="256032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5648325"/>
            <a:ext cx="10591800" cy="466344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400812" y="5413420"/>
            <a:ext cx="25336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/>
              <a:t>TI </a:t>
            </a:r>
            <a:r>
              <a:rPr lang="en-US" sz="800" dirty="0" smtClean="0"/>
              <a:t>Information – Selective Disclosure</a:t>
            </a:r>
            <a:endParaRPr lang="en-US" sz="8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972800" cy="61722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1480" y="1748790"/>
            <a:ext cx="10149840" cy="1323023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" y="3328987"/>
            <a:ext cx="10149840" cy="133731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70520" y="5434965"/>
            <a:ext cx="256032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96A3-1C74-4210-9B46-F757C8F29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5648325"/>
            <a:ext cx="10591800" cy="466344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400812" y="5413420"/>
            <a:ext cx="25336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/>
              <a:t>TI </a:t>
            </a:r>
            <a:r>
              <a:rPr lang="en-US" sz="800" dirty="0" smtClean="0"/>
              <a:t>Information – Selective Disclosure</a:t>
            </a:r>
            <a:endParaRPr lang="en-US" sz="8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2357"/>
            <a:ext cx="10972800" cy="61722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1480" y="1748790"/>
            <a:ext cx="10149840" cy="1323023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" y="3328987"/>
            <a:ext cx="10149840" cy="133731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70520" y="5434965"/>
            <a:ext cx="256032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5648325"/>
            <a:ext cx="10591800" cy="466344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400812" y="5413420"/>
            <a:ext cx="25336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/>
              <a:t>TI </a:t>
            </a:r>
            <a:r>
              <a:rPr lang="en-US" sz="800" dirty="0" smtClean="0"/>
              <a:t>Information – Selective Disclosure</a:t>
            </a:r>
            <a:endParaRPr lang="en-US" sz="8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1" y="943621"/>
            <a:ext cx="10161270" cy="4451339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6" y="3966210"/>
            <a:ext cx="9326880" cy="1225868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6" y="2616042"/>
            <a:ext cx="9326880" cy="135016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66710" y="5444967"/>
            <a:ext cx="2560320" cy="18573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067277"/>
            <a:ext cx="4989196" cy="422338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2126" y="1067277"/>
            <a:ext cx="4989194" cy="422338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47174"/>
            <a:ext cx="9875520" cy="10287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381602"/>
            <a:ext cx="4848226" cy="5757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1957388"/>
            <a:ext cx="4848226" cy="3556159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4031" y="1381602"/>
            <a:ext cx="4850130" cy="5757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4031" y="1957388"/>
            <a:ext cx="4850130" cy="3556159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1" y="5692140"/>
            <a:ext cx="10565130" cy="411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50292" y="5692140"/>
            <a:ext cx="10488168" cy="411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8130" y="128588"/>
            <a:ext cx="10149840" cy="73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1" y="952976"/>
            <a:ext cx="10161270" cy="444198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70520" y="5444967"/>
            <a:ext cx="256032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400812" y="5413420"/>
            <a:ext cx="25336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/>
              <a:t>TI </a:t>
            </a:r>
            <a:r>
              <a:rPr lang="en-US" sz="800" dirty="0" smtClean="0"/>
              <a:t>Information – Selective Disclosure</a:t>
            </a:r>
            <a:endParaRPr lang="en-US" sz="800" dirty="0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5648325"/>
            <a:ext cx="10591800" cy="466344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6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DE0000"/>
                </a:solidFill>
              </a:rPr>
              <a:t>ARM CCS Project Basics</a:t>
            </a:r>
            <a:endParaRPr 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" y="3871609"/>
            <a:ext cx="10149840" cy="794688"/>
          </a:xfrm>
        </p:spPr>
        <p:txBody>
          <a:bodyPr/>
          <a:lstStyle/>
          <a:p>
            <a:pPr algn="r" eaLnBrk="1" hangingPunct="1"/>
            <a:r>
              <a:rPr lang="en-US" dirty="0" smtClean="0"/>
              <a:t>Vincent Han</a:t>
            </a:r>
          </a:p>
          <a:p>
            <a:pPr algn="r" eaLnBrk="1" hangingPunct="1"/>
            <a:r>
              <a:rPr lang="en-US" dirty="0" smtClean="0"/>
              <a:t>Mar, 2014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6C859B9-A6F5-4CA5-B884-5AD1BEA27C22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00051" y="708660"/>
            <a:ext cx="10069830" cy="46863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r>
              <a:rPr lang="en-US" altLang="zh-CN" sz="2800" dirty="0"/>
              <a:t>Environment and Compiler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r>
              <a:rPr lang="en-US" altLang="zh-CN" sz="2800" dirty="0"/>
              <a:t>Basic Component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r>
              <a:rPr lang="en-US" sz="2800" kern="1200" dirty="0">
                <a:solidFill>
                  <a:srgbClr val="FF0000"/>
                </a:solidFill>
              </a:rPr>
              <a:t>Basic Operations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025B758-EFFD-4F2C-B107-22C05611C04C}" type="slidenum">
              <a:rPr lang="en-US"/>
              <a:pPr/>
              <a:t>10</a:t>
            </a:fld>
            <a:endParaRPr lang="en-US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10091" y="74863"/>
            <a:ext cx="8955829" cy="73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>
              <a:lnSpc>
                <a:spcPts val="3200"/>
              </a:lnSpc>
            </a:pPr>
            <a:r>
              <a:rPr lang="en-US" dirty="0" smtClean="0">
                <a:solidFill>
                  <a:srgbClr val="FF0000"/>
                </a:solidFill>
              </a:rPr>
              <a:t>Agenda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8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655D71-4F9B-4003-A5D7-35F3B3C64E6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Rectangle 171"/>
          <p:cNvSpPr txBox="1">
            <a:spLocks noChangeArrowheads="1"/>
          </p:cNvSpPr>
          <p:nvPr/>
        </p:nvSpPr>
        <p:spPr bwMode="auto">
          <a:xfrm>
            <a:off x="441959" y="722872"/>
            <a:ext cx="10236448" cy="48888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7013" indent="-227013" algn="l" rtl="0" eaLnBrk="0" fontAlgn="base" hangingPunct="0">
              <a:spcBef>
                <a:spcPts val="8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4675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54075" indent="-165100" algn="l" rtl="0" eaLnBrk="0" fontAlgn="base" hangingPunct="0">
              <a:spcBef>
                <a:spcPct val="15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201738" indent="-233363" algn="l" rtl="0" eaLnBrk="0" fontAlgn="base" hangingPunct="0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9075" indent="-173038" algn="l" rtl="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62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4034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8606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3178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dirty="0" smtClean="0"/>
              <a:t>Please refer the operation </a:t>
            </a:r>
            <a:r>
              <a:rPr lang="en-US" sz="2400" smtClean="0"/>
              <a:t>lab document</a:t>
            </a:r>
            <a:endParaRPr lang="en-US" sz="2400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10091" y="74863"/>
            <a:ext cx="8955829" cy="73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>
              <a:lnSpc>
                <a:spcPts val="3200"/>
              </a:lnSpc>
            </a:pPr>
            <a:r>
              <a:rPr lang="en-US" altLang="zh-CN" dirty="0" smtClean="0">
                <a:solidFill>
                  <a:srgbClr val="FF0000"/>
                </a:solidFill>
              </a:rPr>
              <a:t>ARM </a:t>
            </a:r>
            <a:r>
              <a:rPr lang="en-US" altLang="zh-CN" dirty="0">
                <a:solidFill>
                  <a:srgbClr val="FF0000"/>
                </a:solidFill>
              </a:rPr>
              <a:t>CCS </a:t>
            </a:r>
            <a:r>
              <a:rPr lang="en-US" altLang="zh-CN" dirty="0" smtClean="0">
                <a:solidFill>
                  <a:srgbClr val="FF0000"/>
                </a:solidFill>
              </a:rPr>
              <a:t>Project Basic Operations</a:t>
            </a:r>
            <a:endParaRPr lang="en-US" altLang="zh-CN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314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86978" y="2342196"/>
            <a:ext cx="3392035" cy="1323023"/>
          </a:xfrm>
        </p:spPr>
        <p:txBody>
          <a:bodyPr/>
          <a:lstStyle/>
          <a:p>
            <a:pPr algn="ctr" eaLnBrk="1" hangingPunct="1"/>
            <a:r>
              <a:rPr lang="en-US" dirty="0" smtClean="0">
                <a:solidFill>
                  <a:srgbClr val="DE0000"/>
                </a:solidFill>
              </a:rPr>
              <a:t>Thank You!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0215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00051" y="708660"/>
            <a:ext cx="10069830" cy="46863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r>
              <a:rPr lang="en-US" altLang="zh-CN" sz="2800" kern="1200" dirty="0" smtClean="0">
                <a:solidFill>
                  <a:srgbClr val="FF0000"/>
                </a:solidFill>
              </a:rPr>
              <a:t>Environment and Compiler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r>
              <a:rPr lang="en-US" altLang="zh-CN" sz="2800" dirty="0" smtClean="0"/>
              <a:t>Basic Components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r>
              <a:rPr lang="en-US" sz="2800" dirty="0" smtClean="0"/>
              <a:t>Basic Operations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025B758-EFFD-4F2C-B107-22C05611C04C}" type="slidenum">
              <a:rPr lang="en-US"/>
              <a:pPr/>
              <a:t>2</a:t>
            </a:fld>
            <a:endParaRPr lang="en-US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10091" y="74863"/>
            <a:ext cx="8955829" cy="73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>
              <a:lnSpc>
                <a:spcPts val="3200"/>
              </a:lnSpc>
            </a:pPr>
            <a:r>
              <a:rPr lang="en-US" dirty="0" smtClean="0">
                <a:solidFill>
                  <a:srgbClr val="FF0000"/>
                </a:solidFill>
              </a:rPr>
              <a:t>Agenda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58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655D71-4F9B-4003-A5D7-35F3B3C64E6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Rectangle 171"/>
          <p:cNvSpPr txBox="1">
            <a:spLocks noChangeArrowheads="1"/>
          </p:cNvSpPr>
          <p:nvPr/>
        </p:nvSpPr>
        <p:spPr bwMode="auto">
          <a:xfrm>
            <a:off x="441959" y="801618"/>
            <a:ext cx="10116016" cy="477112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7013" indent="-227013" algn="l" rtl="0" eaLnBrk="0" fontAlgn="base" hangingPunct="0">
              <a:spcBef>
                <a:spcPts val="8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4675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54075" indent="-165100" algn="l" rtl="0" eaLnBrk="0" fontAlgn="base" hangingPunct="0">
              <a:spcBef>
                <a:spcPct val="15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201738" indent="-233363" algn="l" rtl="0" eaLnBrk="0" fontAlgn="base" hangingPunct="0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9075" indent="-173038" algn="l" rtl="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62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4034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8606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3178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r>
              <a:rPr lang="en-US" sz="2800" dirty="0" smtClean="0"/>
              <a:t>For ARM project, we use </a:t>
            </a:r>
            <a:r>
              <a:rPr lang="en-US" sz="2800" dirty="0" err="1" smtClean="0"/>
              <a:t>Linaro</a:t>
            </a:r>
            <a:r>
              <a:rPr lang="en-US" sz="2800" dirty="0" smtClean="0"/>
              <a:t> GCC cross compiler just like C6000 compiler on TI DSP.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r>
              <a:rPr lang="en-US" sz="2800" dirty="0" err="1" smtClean="0"/>
              <a:t>Linaro</a:t>
            </a:r>
            <a:r>
              <a:rPr lang="en-US" sz="2800" dirty="0" smtClean="0"/>
              <a:t> </a:t>
            </a:r>
            <a:r>
              <a:rPr lang="en-US" sz="2800" dirty="0"/>
              <a:t>GCC cross compiler</a:t>
            </a:r>
            <a:r>
              <a:rPr lang="en-US" sz="2800" dirty="0" smtClean="0"/>
              <a:t>:</a:t>
            </a:r>
            <a:endParaRPr lang="en-US" sz="2800" dirty="0"/>
          </a:p>
          <a:p>
            <a:pPr lvl="1"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Wingdings" panose="05000000000000000000" pitchFamily="2" charset="2"/>
              <a:buChar char="ü"/>
            </a:pPr>
            <a:r>
              <a:rPr lang="en-US" sz="2200" dirty="0"/>
              <a:t>R</a:t>
            </a:r>
            <a:r>
              <a:rPr lang="en-US" sz="2200" dirty="0" smtClean="0"/>
              <a:t>eleased </a:t>
            </a:r>
            <a:r>
              <a:rPr lang="en-US" sz="2200" dirty="0"/>
              <a:t>by the </a:t>
            </a:r>
            <a:r>
              <a:rPr lang="en-US" sz="2200" dirty="0" err="1"/>
              <a:t>Linaro</a:t>
            </a:r>
            <a:r>
              <a:rPr lang="en-US" sz="2200" dirty="0"/>
              <a:t> </a:t>
            </a:r>
            <a:r>
              <a:rPr lang="en-US" sz="2200" dirty="0" smtClean="0"/>
              <a:t>organization</a:t>
            </a:r>
          </a:p>
          <a:p>
            <a:pPr lvl="1"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Wingdings" panose="05000000000000000000" pitchFamily="2" charset="2"/>
              <a:buChar char="ü"/>
            </a:pPr>
            <a:r>
              <a:rPr lang="en-US" sz="2200" dirty="0"/>
              <a:t>B</a:t>
            </a:r>
            <a:r>
              <a:rPr lang="en-US" sz="2200" dirty="0" smtClean="0"/>
              <a:t>ases </a:t>
            </a:r>
            <a:r>
              <a:rPr lang="en-US" sz="2200" dirty="0"/>
              <a:t>on GNU GCC baseline and has both versions to support </a:t>
            </a:r>
            <a:r>
              <a:rPr lang="en-US" sz="2200" dirty="0" smtClean="0"/>
              <a:t>bare-metal (Launchpad) </a:t>
            </a:r>
            <a:r>
              <a:rPr lang="en-US" sz="2200" dirty="0"/>
              <a:t>and Linux </a:t>
            </a:r>
            <a:r>
              <a:rPr lang="en-US" sz="2200" dirty="0" smtClean="0"/>
              <a:t>ABI (</a:t>
            </a:r>
            <a:r>
              <a:rPr lang="en-US" sz="2200" dirty="0" err="1" smtClean="0"/>
              <a:t>Linaro</a:t>
            </a:r>
            <a:r>
              <a:rPr lang="en-US" sz="2200" dirty="0" smtClean="0"/>
              <a:t>) compilations</a:t>
            </a:r>
          </a:p>
          <a:p>
            <a:pPr lvl="1"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Wingdings" panose="05000000000000000000" pitchFamily="2" charset="2"/>
              <a:buChar char="ü"/>
            </a:pPr>
            <a:r>
              <a:rPr lang="en-US" sz="2200" dirty="0"/>
              <a:t>F</a:t>
            </a:r>
            <a:r>
              <a:rPr lang="en-US" sz="2200" dirty="0" smtClean="0"/>
              <a:t>ully </a:t>
            </a:r>
            <a:r>
              <a:rPr lang="en-US" sz="2200" dirty="0"/>
              <a:t>free and open source under the GPL </a:t>
            </a:r>
            <a:r>
              <a:rPr lang="en-US" sz="2200" dirty="0" smtClean="0"/>
              <a:t>license</a:t>
            </a:r>
          </a:p>
          <a:p>
            <a:pPr lvl="1"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Wingdings" panose="05000000000000000000" pitchFamily="2" charset="2"/>
              <a:buChar char="ü"/>
            </a:pPr>
            <a:r>
              <a:rPr lang="en-US" sz="2200" dirty="0"/>
              <a:t>B</a:t>
            </a:r>
            <a:r>
              <a:rPr lang="en-US" sz="2200" dirty="0" smtClean="0"/>
              <a:t>etter </a:t>
            </a:r>
            <a:r>
              <a:rPr lang="en-US" sz="2200" dirty="0"/>
              <a:t>support Cortex-A15 pipeline and </a:t>
            </a:r>
            <a:r>
              <a:rPr lang="en-US" sz="2200" dirty="0" smtClean="0"/>
              <a:t>optimizations since GCC 4.7</a:t>
            </a:r>
          </a:p>
          <a:p>
            <a:pPr lvl="1"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Wingdings" panose="05000000000000000000" pitchFamily="2" charset="2"/>
              <a:buChar char="ü"/>
            </a:pPr>
            <a:r>
              <a:rPr lang="en-US" sz="2200" dirty="0"/>
              <a:t>TI and ARM are major members, </a:t>
            </a:r>
            <a:r>
              <a:rPr lang="en-US" sz="2200" dirty="0" smtClean="0"/>
              <a:t>recommend </a:t>
            </a:r>
            <a:r>
              <a:rPr lang="en-US" sz="2200" dirty="0"/>
              <a:t>to use </a:t>
            </a:r>
            <a:r>
              <a:rPr lang="en-US" sz="2200" dirty="0" err="1"/>
              <a:t>Linaro</a:t>
            </a:r>
            <a:r>
              <a:rPr lang="en-US" sz="2200" dirty="0"/>
              <a:t> compiler </a:t>
            </a:r>
            <a:endParaRPr lang="en-US" sz="2200" dirty="0" smtClean="0"/>
          </a:p>
          <a:p>
            <a:pPr lvl="1"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endParaRPr lang="en-US" sz="2000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10091" y="74863"/>
            <a:ext cx="8955829" cy="73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>
              <a:lnSpc>
                <a:spcPts val="3200"/>
              </a:lnSpc>
            </a:pPr>
            <a:r>
              <a:rPr lang="en-US" altLang="zh-CN" dirty="0">
                <a:solidFill>
                  <a:srgbClr val="FF0000"/>
                </a:solidFill>
              </a:rPr>
              <a:t>Environment &amp; </a:t>
            </a:r>
            <a:r>
              <a:rPr lang="en-US" altLang="zh-CN" dirty="0" smtClean="0">
                <a:solidFill>
                  <a:srgbClr val="FF0000"/>
                </a:solidFill>
              </a:rPr>
              <a:t>Compiler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769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655D71-4F9B-4003-A5D7-35F3B3C64E6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Rectangle 171"/>
          <p:cNvSpPr txBox="1">
            <a:spLocks noChangeArrowheads="1"/>
          </p:cNvSpPr>
          <p:nvPr/>
        </p:nvSpPr>
        <p:spPr bwMode="auto">
          <a:xfrm>
            <a:off x="441959" y="801618"/>
            <a:ext cx="10236448" cy="480856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7013" indent="-227013" algn="l" rtl="0" eaLnBrk="0" fontAlgn="base" hangingPunct="0">
              <a:spcBef>
                <a:spcPts val="8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4675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54075" indent="-165100" algn="l" rtl="0" eaLnBrk="0" fontAlgn="base" hangingPunct="0">
              <a:spcBef>
                <a:spcPct val="15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201738" indent="-233363" algn="l" rtl="0" eaLnBrk="0" fontAlgn="base" hangingPunct="0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9075" indent="-173038" algn="l" rtl="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62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4034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8606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3178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endParaRPr lang="en-US" sz="2800" b="1" dirty="0" smtClean="0"/>
          </a:p>
          <a:p>
            <a:pPr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endParaRPr lang="en-US" sz="2800" b="1" dirty="0"/>
          </a:p>
          <a:p>
            <a:pPr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endParaRPr lang="en-US" sz="2800" b="1" dirty="0" smtClean="0"/>
          </a:p>
          <a:p>
            <a:pPr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endParaRPr lang="en-US" sz="2800" b="1" dirty="0"/>
          </a:p>
          <a:p>
            <a:pPr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endParaRPr lang="en-US" sz="2800" b="1" dirty="0" smtClean="0"/>
          </a:p>
          <a:p>
            <a:pPr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endParaRPr lang="en-US" sz="1100" b="1" dirty="0" smtClean="0"/>
          </a:p>
          <a:p>
            <a:pPr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endParaRPr lang="en-US" sz="1100" b="1" dirty="0"/>
          </a:p>
          <a:p>
            <a:pPr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endParaRPr lang="en-US" sz="1100" b="1" dirty="0"/>
          </a:p>
          <a:p>
            <a:pPr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endParaRPr lang="en-US" sz="2400" dirty="0" smtClean="0"/>
          </a:p>
          <a:p>
            <a:pPr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endParaRPr lang="en-US" sz="2400" dirty="0"/>
          </a:p>
          <a:p>
            <a:pPr eaLnBrk="1" hangingPunct="1"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r>
              <a:rPr lang="en-US" sz="2400" dirty="0" smtClean="0"/>
              <a:t>We </a:t>
            </a:r>
            <a:r>
              <a:rPr lang="en-US" sz="2400" dirty="0"/>
              <a:t>can see the main procedure for ARM </a:t>
            </a:r>
            <a:r>
              <a:rPr lang="en-US" sz="2400" dirty="0" smtClean="0"/>
              <a:t>is the same with DSP, </a:t>
            </a:r>
            <a:r>
              <a:rPr lang="en-US" sz="2400" dirty="0"/>
              <a:t>but the intermediate files and needed source files are different. 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10091" y="74863"/>
            <a:ext cx="10087307" cy="73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>
              <a:lnSpc>
                <a:spcPts val="3200"/>
              </a:lnSpc>
            </a:pPr>
            <a:r>
              <a:rPr lang="en-US" dirty="0">
                <a:solidFill>
                  <a:srgbClr val="FF0000"/>
                </a:solidFill>
              </a:rPr>
              <a:t>Build &amp; Compile </a:t>
            </a:r>
            <a:r>
              <a:rPr lang="en-US" dirty="0" smtClean="0">
                <a:solidFill>
                  <a:srgbClr val="FF0000"/>
                </a:solidFill>
              </a:rPr>
              <a:t>Procedures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516439"/>
              </p:ext>
            </p:extLst>
          </p:nvPr>
        </p:nvGraphicFramePr>
        <p:xfrm>
          <a:off x="733323" y="928101"/>
          <a:ext cx="9849220" cy="3400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Visio" r:id="rId5" imgW="5131881" imgH="1771920" progId="Visio.Drawing.11">
                  <p:embed/>
                </p:oleObj>
              </mc:Choice>
              <mc:Fallback>
                <p:oleObj name="Visio" r:id="rId5" imgW="5131881" imgH="177192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323" y="928101"/>
                        <a:ext cx="9849220" cy="34007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38985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00051" y="708660"/>
            <a:ext cx="10069830" cy="46863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r>
              <a:rPr lang="en-US" altLang="zh-CN" sz="2800" dirty="0"/>
              <a:t>Environment and Compiler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r>
              <a:rPr lang="en-US" altLang="zh-CN" sz="2800" kern="1200" dirty="0" smtClean="0">
                <a:solidFill>
                  <a:srgbClr val="FF0000"/>
                </a:solidFill>
              </a:rPr>
              <a:t>Basic Component</a:t>
            </a:r>
            <a:endParaRPr lang="en-US" altLang="zh-CN" sz="2800" kern="1200" dirty="0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10000"/>
              </a:spcAft>
              <a:buSzPct val="100000"/>
              <a:buFont typeface="Arial" pitchFamily="34" charset="0"/>
              <a:buChar char="•"/>
            </a:pPr>
            <a:r>
              <a:rPr lang="en-US" sz="2800" dirty="0"/>
              <a:t>Basic </a:t>
            </a:r>
            <a:r>
              <a:rPr lang="en-US" sz="2800" dirty="0" smtClean="0"/>
              <a:t>Operations</a:t>
            </a:r>
            <a:endParaRPr lang="en-US" sz="2800" dirty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025B758-EFFD-4F2C-B107-22C05611C04C}" type="slidenum">
              <a:rPr lang="en-US"/>
              <a:pPr/>
              <a:t>5</a:t>
            </a:fld>
            <a:endParaRPr lang="en-US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10091" y="74863"/>
            <a:ext cx="8955829" cy="73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>
              <a:lnSpc>
                <a:spcPts val="3200"/>
              </a:lnSpc>
            </a:pPr>
            <a:r>
              <a:rPr lang="en-US" dirty="0" smtClean="0">
                <a:solidFill>
                  <a:srgbClr val="FF0000"/>
                </a:solidFill>
              </a:rPr>
              <a:t>Agenda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96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655D71-4F9B-4003-A5D7-35F3B3C64E6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Rectangle 171"/>
          <p:cNvSpPr txBox="1">
            <a:spLocks noChangeArrowheads="1"/>
          </p:cNvSpPr>
          <p:nvPr/>
        </p:nvSpPr>
        <p:spPr bwMode="auto">
          <a:xfrm>
            <a:off x="441959" y="771512"/>
            <a:ext cx="10236448" cy="44472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7013" indent="-227013" algn="l" rtl="0" eaLnBrk="0" fontAlgn="base" hangingPunct="0">
              <a:spcBef>
                <a:spcPts val="8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4675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54075" indent="-165100" algn="l" rtl="0" eaLnBrk="0" fontAlgn="base" hangingPunct="0">
              <a:spcBef>
                <a:spcPct val="15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201738" indent="-233363" algn="l" rtl="0" eaLnBrk="0" fontAlgn="base" hangingPunct="0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9075" indent="-173038" algn="l" rtl="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62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4034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8606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3178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dirty="0" smtClean="0"/>
              <a:t>In a typical ARM CCS project, 3 </a:t>
            </a:r>
            <a:r>
              <a:rPr lang="en-US" sz="2400" dirty="0"/>
              <a:t>main </a:t>
            </a:r>
            <a:r>
              <a:rPr lang="en-US" sz="2400" dirty="0" smtClean="0"/>
              <a:t>component should be included in </a:t>
            </a:r>
            <a:r>
              <a:rPr lang="en-US" sz="2400" dirty="0"/>
              <a:t>the project folder</a:t>
            </a:r>
            <a:r>
              <a:rPr lang="en-US" sz="2400" dirty="0" smtClean="0"/>
              <a:t>: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pPr lvl="1"/>
            <a:r>
              <a:rPr lang="en-US" sz="2200" dirty="0"/>
              <a:t>Main C file, .</a:t>
            </a:r>
            <a:r>
              <a:rPr lang="en-US" sz="2200" dirty="0" err="1"/>
              <a:t>lds</a:t>
            </a:r>
            <a:r>
              <a:rPr lang="en-US" sz="2200" dirty="0"/>
              <a:t> file, and startup assembly</a:t>
            </a:r>
            <a:r>
              <a:rPr lang="en-US" sz="2200" dirty="0" smtClean="0"/>
              <a:t>.</a:t>
            </a:r>
            <a:endParaRPr lang="en-US" sz="2200" dirty="0"/>
          </a:p>
          <a:p>
            <a:pPr marL="227013" lvl="1" indent="-227013">
              <a:spcBef>
                <a:spcPts val="800"/>
              </a:spcBef>
              <a:buChar char="•"/>
            </a:pPr>
            <a:r>
              <a:rPr lang="en-US" sz="2400" dirty="0">
                <a:ea typeface="+mn-ea"/>
                <a:cs typeface="+mn-cs"/>
              </a:rPr>
              <a:t>We should clear </a:t>
            </a:r>
            <a:r>
              <a:rPr lang="en-US" sz="2400" dirty="0" smtClean="0">
                <a:ea typeface="+mn-ea"/>
                <a:cs typeface="+mn-cs"/>
              </a:rPr>
              <a:t>of </a:t>
            </a:r>
            <a:r>
              <a:rPr lang="en-US" sz="2400" dirty="0">
                <a:ea typeface="+mn-ea"/>
                <a:cs typeface="+mn-cs"/>
              </a:rPr>
              <a:t>the </a:t>
            </a:r>
            <a:r>
              <a:rPr lang="en-US" sz="2400" dirty="0" smtClean="0">
                <a:ea typeface="+mn-ea"/>
                <a:cs typeface="+mn-cs"/>
              </a:rPr>
              <a:t>usage </a:t>
            </a:r>
            <a:r>
              <a:rPr lang="en-US" sz="2400" dirty="0">
                <a:ea typeface="+mn-ea"/>
                <a:cs typeface="+mn-cs"/>
              </a:rPr>
              <a:t>and functions of the C source file and .</a:t>
            </a:r>
            <a:r>
              <a:rPr lang="en-US" sz="2400" dirty="0" err="1">
                <a:ea typeface="+mn-ea"/>
                <a:cs typeface="+mn-cs"/>
              </a:rPr>
              <a:t>lds</a:t>
            </a:r>
            <a:r>
              <a:rPr lang="en-US" sz="2400" dirty="0">
                <a:ea typeface="+mn-ea"/>
                <a:cs typeface="+mn-cs"/>
              </a:rPr>
              <a:t> file, let’s talk about the startup assembly file.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10091" y="74863"/>
            <a:ext cx="8955829" cy="73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>
              <a:lnSpc>
                <a:spcPts val="3200"/>
              </a:lnSpc>
            </a:pPr>
            <a:r>
              <a:rPr lang="en-US" altLang="zh-CN" dirty="0">
                <a:solidFill>
                  <a:srgbClr val="FF0000"/>
                </a:solidFill>
              </a:rPr>
              <a:t>Components </a:t>
            </a:r>
            <a:r>
              <a:rPr lang="en-US" altLang="zh-CN" dirty="0" smtClean="0">
                <a:solidFill>
                  <a:srgbClr val="FF0000"/>
                </a:solidFill>
              </a:rPr>
              <a:t>For ARM CCS Project</a:t>
            </a:r>
            <a:endParaRPr lang="en-US" altLang="zh-CN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6138" y="1863961"/>
            <a:ext cx="2849525" cy="140190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6423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655D71-4F9B-4003-A5D7-35F3B3C64E6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Rectangle 171"/>
          <p:cNvSpPr txBox="1">
            <a:spLocks noChangeArrowheads="1"/>
          </p:cNvSpPr>
          <p:nvPr/>
        </p:nvSpPr>
        <p:spPr bwMode="auto">
          <a:xfrm>
            <a:off x="441959" y="771512"/>
            <a:ext cx="10236448" cy="22236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7013" indent="-227013" algn="l" rtl="0" eaLnBrk="0" fontAlgn="base" hangingPunct="0">
              <a:spcBef>
                <a:spcPts val="8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4675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54075" indent="-165100" algn="l" rtl="0" eaLnBrk="0" fontAlgn="base" hangingPunct="0">
              <a:spcBef>
                <a:spcPct val="15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201738" indent="-233363" algn="l" rtl="0" eaLnBrk="0" fontAlgn="base" hangingPunct="0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9075" indent="-173038" algn="l" rtl="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62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4034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8606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3178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dirty="0" smtClean="0"/>
              <a:t>In DSP executable, </a:t>
            </a:r>
            <a:r>
              <a:rPr lang="en-US" sz="2400" dirty="0"/>
              <a:t>there are lots of extra operations need to process such as initial stack, clear .</a:t>
            </a:r>
            <a:r>
              <a:rPr lang="en-US" sz="2400" dirty="0" err="1"/>
              <a:t>bss</a:t>
            </a:r>
            <a:r>
              <a:rPr lang="en-US" sz="2400" dirty="0"/>
              <a:t>, </a:t>
            </a:r>
            <a:r>
              <a:rPr lang="en-US" sz="2400" dirty="0" err="1"/>
              <a:t>bringup</a:t>
            </a:r>
            <a:r>
              <a:rPr lang="en-US" sz="2400" dirty="0"/>
              <a:t> C environment before execute the main </a:t>
            </a:r>
            <a:r>
              <a:rPr lang="en-US" sz="2400" dirty="0" smtClean="0"/>
              <a:t>function (by _c_int00)</a:t>
            </a:r>
          </a:p>
          <a:p>
            <a:r>
              <a:rPr lang="en-US" sz="2400" dirty="0" smtClean="0"/>
              <a:t>ARM </a:t>
            </a:r>
            <a:r>
              <a:rPr lang="en-US" sz="2400" dirty="0"/>
              <a:t>also need </a:t>
            </a:r>
            <a:r>
              <a:rPr lang="en-US" sz="2400" dirty="0" smtClean="0"/>
              <a:t>such kinds of operations before “main”. 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.</a:t>
            </a:r>
            <a:r>
              <a:rPr lang="en-US" sz="2400" dirty="0" err="1"/>
              <a:t>lds</a:t>
            </a:r>
            <a:r>
              <a:rPr lang="en-US" sz="2400" dirty="0"/>
              <a:t> file defined the “ENTRY” as the function named “Entry” in startup assembly </a:t>
            </a:r>
            <a:r>
              <a:rPr lang="en-US" sz="2400" dirty="0" smtClean="0"/>
              <a:t>file</a:t>
            </a:r>
            <a:endParaRPr lang="en-US" sz="2400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10091" y="74863"/>
            <a:ext cx="8955829" cy="73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>
              <a:lnSpc>
                <a:spcPts val="3200"/>
              </a:lnSpc>
            </a:pPr>
            <a:r>
              <a:rPr lang="en-US" altLang="zh-CN" dirty="0">
                <a:solidFill>
                  <a:srgbClr val="FF0000"/>
                </a:solidFill>
              </a:rPr>
              <a:t>Components For ARM CCS Project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5368" y="3203450"/>
            <a:ext cx="8312382" cy="227809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192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655D71-4F9B-4003-A5D7-35F3B3C64E6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Rectangle 171"/>
          <p:cNvSpPr txBox="1">
            <a:spLocks noChangeArrowheads="1"/>
          </p:cNvSpPr>
          <p:nvPr/>
        </p:nvSpPr>
        <p:spPr bwMode="auto">
          <a:xfrm>
            <a:off x="441959" y="771512"/>
            <a:ext cx="10236448" cy="48888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7013" indent="-227013" algn="l" rtl="0" eaLnBrk="0" fontAlgn="base" hangingPunct="0">
              <a:spcBef>
                <a:spcPts val="8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4675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54075" indent="-165100" algn="l" rtl="0" eaLnBrk="0" fontAlgn="base" hangingPunct="0">
              <a:spcBef>
                <a:spcPct val="15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201738" indent="-233363" algn="l" rtl="0" eaLnBrk="0" fontAlgn="base" hangingPunct="0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9075" indent="-173038" algn="l" rtl="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62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4034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8606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3178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dirty="0"/>
              <a:t>The startup assembly mainly initializes the vector table, then branches to the function named “_start</a:t>
            </a:r>
            <a:r>
              <a:rPr lang="en-US" sz="2400" dirty="0" smtClean="0"/>
              <a:t>”: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This function is in the library which will empty the .</a:t>
            </a:r>
            <a:r>
              <a:rPr lang="en-US" sz="2400" dirty="0" err="1"/>
              <a:t>bss</a:t>
            </a:r>
            <a:r>
              <a:rPr lang="en-US" sz="2400" dirty="0"/>
              <a:t> section, </a:t>
            </a:r>
            <a:r>
              <a:rPr lang="en-US" sz="2400" dirty="0" err="1"/>
              <a:t>bringup</a:t>
            </a:r>
            <a:r>
              <a:rPr lang="en-US" sz="2400" dirty="0"/>
              <a:t> the C environment then jump to the main </a:t>
            </a:r>
            <a:r>
              <a:rPr lang="en-US" sz="2400" dirty="0" smtClean="0"/>
              <a:t>function.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10091" y="74863"/>
            <a:ext cx="8955829" cy="73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>
              <a:lnSpc>
                <a:spcPts val="3200"/>
              </a:lnSpc>
            </a:pPr>
            <a:r>
              <a:rPr lang="en-US" altLang="zh-CN" dirty="0">
                <a:solidFill>
                  <a:srgbClr val="FF0000"/>
                </a:solidFill>
              </a:rPr>
              <a:t>Components For ARM CCS Project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065" y="1767349"/>
            <a:ext cx="9426668" cy="250666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2043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655D71-4F9B-4003-A5D7-35F3B3C64E6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Rectangle 171"/>
          <p:cNvSpPr txBox="1">
            <a:spLocks noChangeArrowheads="1"/>
          </p:cNvSpPr>
          <p:nvPr/>
        </p:nvSpPr>
        <p:spPr bwMode="auto">
          <a:xfrm>
            <a:off x="441959" y="722872"/>
            <a:ext cx="10236448" cy="48888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7013" indent="-227013" algn="l" rtl="0" eaLnBrk="0" fontAlgn="base" hangingPunct="0">
              <a:spcBef>
                <a:spcPts val="8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4675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54075" indent="-165100" algn="l" rtl="0" eaLnBrk="0" fontAlgn="base" hangingPunct="0">
              <a:spcBef>
                <a:spcPct val="15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201738" indent="-233363" algn="l" rtl="0" eaLnBrk="0" fontAlgn="base" hangingPunct="0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9075" indent="-173038" algn="l" rtl="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62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4034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8606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317875" indent="-173038" algn="l" rtl="0" fontAlgn="base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dirty="0"/>
              <a:t>By changing the startup assembly file, we can add more </a:t>
            </a:r>
            <a:r>
              <a:rPr lang="en-US" sz="2400" dirty="0" smtClean="0"/>
              <a:t>operations (e.g. configure </a:t>
            </a:r>
            <a:r>
              <a:rPr lang="en-US" sz="2400" dirty="0"/>
              <a:t>the interrupt vector table) at the early stage :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10091" y="74863"/>
            <a:ext cx="8955829" cy="73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>
              <a:lnSpc>
                <a:spcPts val="3200"/>
              </a:lnSpc>
            </a:pPr>
            <a:r>
              <a:rPr lang="en-US" altLang="zh-CN" dirty="0">
                <a:solidFill>
                  <a:srgbClr val="FF0000"/>
                </a:solidFill>
              </a:rPr>
              <a:t>Components For ARM CCS Project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0182" y="1548483"/>
            <a:ext cx="8800001" cy="3946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1448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75.385"/>
  <p:tag name="ARTICULATE_SLIDE_PAUSE" val="0"/>
  <p:tag name="ARTICULATE_NAV_LEVEL" val="2"/>
  <p:tag name="ARTICULATE_PLAYLIST_ID" val="-1"/>
  <p:tag name="ARTICULATE_LOCK_SLIDE" val="0"/>
  <p:tag name="ARTICULATE_SLIDE_GUID" val="0b93dcc8-d2cf-47d6-ab77-8f0eb20ec0b5"/>
  <p:tag name="ARTICULATE_SLIDE_NAV" val="1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75.385"/>
  <p:tag name="ARTICULATE_SLIDE_PAUSE" val="0"/>
  <p:tag name="ARTICULATE_NAV_LEVEL" val="2"/>
  <p:tag name="ARTICULATE_PLAYLIST_ID" val="-1"/>
  <p:tag name="ARTICULATE_LOCK_SLIDE" val="0"/>
  <p:tag name="ARTICULATE_SLIDE_GUID" val="0b93dcc8-d2cf-47d6-ab77-8f0eb20ec0b5"/>
  <p:tag name="ARTICULATE_SLIDE_NAV" val="1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75.385"/>
  <p:tag name="ARTICULATE_SLIDE_PAUSE" val="0"/>
  <p:tag name="ARTICULATE_NAV_LEVEL" val="2"/>
  <p:tag name="ARTICULATE_PLAYLIST_ID" val="-1"/>
  <p:tag name="ARTICULATE_LOCK_SLIDE" val="0"/>
  <p:tag name="ARTICULATE_SLIDE_GUID" val="0b93dcc8-d2cf-47d6-ab77-8f0eb20ec0b5"/>
  <p:tag name="ARTICULATE_SLIDE_NAV" val="1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75.385"/>
  <p:tag name="ARTICULATE_SLIDE_PAUSE" val="0"/>
  <p:tag name="ARTICULATE_NAV_LEVEL" val="2"/>
  <p:tag name="ARTICULATE_PLAYLIST_ID" val="-1"/>
  <p:tag name="ARTICULATE_LOCK_SLIDE" val="0"/>
  <p:tag name="ARTICULATE_SLIDE_GUID" val="0b93dcc8-d2cf-47d6-ab77-8f0eb20ec0b5"/>
  <p:tag name="ARTICULATE_SLIDE_NAV" val="1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75.385"/>
  <p:tag name="ARTICULATE_SLIDE_PAUSE" val="0"/>
  <p:tag name="ARTICULATE_NAV_LEVEL" val="2"/>
  <p:tag name="ARTICULATE_PLAYLIST_ID" val="-1"/>
  <p:tag name="ARTICULATE_LOCK_SLIDE" val="0"/>
  <p:tag name="ARTICULATE_SLIDE_GUID" val="0b93dcc8-d2cf-47d6-ab77-8f0eb20ec0b5"/>
  <p:tag name="ARTICULATE_SLIDE_NAV" val="1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75.385"/>
  <p:tag name="ARTICULATE_SLIDE_PAUSE" val="0"/>
  <p:tag name="ARTICULATE_NAV_LEVEL" val="2"/>
  <p:tag name="ARTICULATE_PLAYLIST_ID" val="-1"/>
  <p:tag name="ARTICULATE_LOCK_SLIDE" val="0"/>
  <p:tag name="ARTICULATE_SLIDE_GUID" val="0b93dcc8-d2cf-47d6-ab77-8f0eb20ec0b5"/>
  <p:tag name="ARTICULATE_SLIDE_NAV" val="1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75.385"/>
  <p:tag name="ARTICULATE_SLIDE_PAUSE" val="0"/>
  <p:tag name="ARTICULATE_NAV_LEVEL" val="2"/>
  <p:tag name="ARTICULATE_PLAYLIST_ID" val="-1"/>
  <p:tag name="ARTICULATE_LOCK_SLIDE" val="0"/>
  <p:tag name="ARTICULATE_SLIDE_GUID" val="0b93dcc8-d2cf-47d6-ab77-8f0eb20ec0b5"/>
  <p:tag name="ARTICULATE_SLIDE_NAV" val="10"/>
</p:tagLst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</TotalTime>
  <Words>391</Words>
  <Application>Microsoft Office PowerPoint</Application>
  <PresentationFormat>Custom</PresentationFormat>
  <Paragraphs>86</Paragraphs>
  <Slides>12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FinalPowerpoint</vt:lpstr>
      <vt:lpstr>Visio</vt:lpstr>
      <vt:lpstr>ARM CCS Project Basics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Brollo, Clementina</dc:creator>
  <cp:lastModifiedBy>Han, Vincent</cp:lastModifiedBy>
  <cp:revision>131</cp:revision>
  <dcterms:created xsi:type="dcterms:W3CDTF">2007-12-19T20:51:45Z</dcterms:created>
  <dcterms:modified xsi:type="dcterms:W3CDTF">2014-03-11T06:21:59Z</dcterms:modified>
</cp:coreProperties>
</file>